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7777163" cy="10909300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509595" algn="l" rtl="0" fontAlgn="base" latinLnBrk="1">
      <a:spcBef>
        <a:spcPct val="0"/>
      </a:spcBef>
      <a:spcAft>
        <a:spcPct val="0"/>
      </a:spcAft>
      <a:defRPr kumimoji="1" sz="2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1019190" algn="l" rtl="0" fontAlgn="base" latinLnBrk="1">
      <a:spcBef>
        <a:spcPct val="0"/>
      </a:spcBef>
      <a:spcAft>
        <a:spcPct val="0"/>
      </a:spcAft>
      <a:defRPr kumimoji="1" sz="2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528785" algn="l" rtl="0" fontAlgn="base" latinLnBrk="1">
      <a:spcBef>
        <a:spcPct val="0"/>
      </a:spcBef>
      <a:spcAft>
        <a:spcPct val="0"/>
      </a:spcAft>
      <a:defRPr kumimoji="1" sz="2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2038380" algn="l" rtl="0" fontAlgn="base" latinLnBrk="1">
      <a:spcBef>
        <a:spcPct val="0"/>
      </a:spcBef>
      <a:spcAft>
        <a:spcPct val="0"/>
      </a:spcAft>
      <a:defRPr kumimoji="1" sz="2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547976" algn="l" defTabSz="1019190" rtl="0" eaLnBrk="1" latinLnBrk="1" hangingPunct="1">
      <a:defRPr kumimoji="1" sz="2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3057571" algn="l" defTabSz="1019190" rtl="0" eaLnBrk="1" latinLnBrk="1" hangingPunct="1">
      <a:defRPr kumimoji="1" sz="2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567166" algn="l" defTabSz="1019190" rtl="0" eaLnBrk="1" latinLnBrk="1" hangingPunct="1">
      <a:defRPr kumimoji="1" sz="2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4076761" algn="l" defTabSz="1019190" rtl="0" eaLnBrk="1" latinLnBrk="1" hangingPunct="1">
      <a:defRPr kumimoji="1" sz="2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2FE"/>
    <a:srgbClr val="E1E6EB"/>
    <a:srgbClr val="CCECFF"/>
    <a:srgbClr val="C8DBFE"/>
    <a:srgbClr val="FF9900"/>
    <a:srgbClr val="FF9933"/>
    <a:srgbClr val="000000"/>
    <a:srgbClr val="FF9966"/>
    <a:srgbClr val="FF6600"/>
    <a:srgbClr val="03C4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003" autoAdjust="0"/>
    <p:restoredTop sz="94660"/>
  </p:normalViewPr>
  <p:slideViewPr>
    <p:cSldViewPr>
      <p:cViewPr>
        <p:scale>
          <a:sx n="80" d="100"/>
          <a:sy n="80" d="100"/>
        </p:scale>
        <p:origin x="-1176" y="498"/>
      </p:cViewPr>
      <p:guideLst>
        <p:guide orient="horz" pos="899"/>
        <p:guide pos="2776"/>
      </p:guideLst>
    </p:cSldViewPr>
  </p:slideViewPr>
  <p:outlineViewPr>
    <p:cViewPr>
      <p:scale>
        <a:sx n="66" d="100"/>
        <a:sy n="66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170" y="-7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7B0DED-3FF8-4F2F-99CA-A66253D665B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96811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843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60575" y="762000"/>
            <a:ext cx="266065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1843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1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843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1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46D3A1D-FBBE-4430-A2B0-E41917A1FEF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33168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509595" algn="l" rtl="0" eaLnBrk="0" fontAlgn="base" latinLnBrk="1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1019190" algn="l" rtl="0" eaLnBrk="0" fontAlgn="base" latinLnBrk="1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528785" algn="l" rtl="0" eaLnBrk="0" fontAlgn="base" latinLnBrk="1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2038380" algn="l" rtl="0" eaLnBrk="0" fontAlgn="base" latinLnBrk="1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547976" algn="l" defTabSz="10191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7571" algn="l" defTabSz="10191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7166" algn="l" defTabSz="10191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6761" algn="l" defTabSz="10191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D0F7F5B3-914B-4FCB-8C05-DE3764CFE386}" type="slidenum">
              <a:rPr lang="en-US" altLang="ko-KR" sz="1200" smtClean="0"/>
              <a:pPr eaLnBrk="1" hangingPunct="1"/>
              <a:t>1</a:t>
            </a:fld>
            <a:endParaRPr lang="en-US" altLang="ko-KR" sz="120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76450" y="746125"/>
            <a:ext cx="2651125" cy="3719513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56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488" tIns="46744" rIns="93488" bIns="46744"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83287" y="3388177"/>
            <a:ext cx="6610589" cy="233920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66575" y="6181937"/>
            <a:ext cx="5444014" cy="2788516"/>
          </a:xfrm>
        </p:spPr>
        <p:txBody>
          <a:bodyPr/>
          <a:lstStyle>
            <a:lvl1pPr marL="0" indent="0" algn="ctr">
              <a:buNone/>
              <a:defRPr/>
            </a:lvl1pPr>
            <a:lvl2pPr marL="509595" indent="0" algn="ctr">
              <a:buNone/>
              <a:defRPr/>
            </a:lvl2pPr>
            <a:lvl3pPr marL="1019190" indent="0" algn="ctr">
              <a:buNone/>
              <a:defRPr/>
            </a:lvl3pPr>
            <a:lvl4pPr marL="1528785" indent="0" algn="ctr">
              <a:buNone/>
              <a:defRPr/>
            </a:lvl4pPr>
            <a:lvl5pPr marL="2038380" indent="0" algn="ctr">
              <a:buNone/>
              <a:defRPr/>
            </a:lvl5pPr>
            <a:lvl6pPr marL="2547976" indent="0" algn="ctr">
              <a:buNone/>
              <a:defRPr/>
            </a:lvl6pPr>
            <a:lvl7pPr marL="3057571" indent="0" algn="ctr">
              <a:buNone/>
              <a:defRPr/>
            </a:lvl7pPr>
            <a:lvl8pPr marL="3567166" indent="0" algn="ctr">
              <a:buNone/>
              <a:defRPr/>
            </a:lvl8pPr>
            <a:lvl9pPr marL="4076761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35DB9-8726-4382-AF10-E1936A907275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04946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86FC2-1303-4AF6-B278-23785FFFEFE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4423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541229" y="970299"/>
            <a:ext cx="1652647" cy="872744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83288" y="970299"/>
            <a:ext cx="4785116" cy="872744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BC77E-0AD1-4486-8A85-EF6F318642F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4736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C8FAD-CE83-4D87-A8AE-01C9F679DC3E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623472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3892" y="7010624"/>
            <a:ext cx="6610589" cy="216612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13892" y="4624216"/>
            <a:ext cx="6610589" cy="2386409"/>
          </a:xfrm>
        </p:spPr>
        <p:txBody>
          <a:bodyPr anchor="b"/>
          <a:lstStyle>
            <a:lvl1pPr marL="0" indent="0">
              <a:buNone/>
              <a:defRPr sz="2200"/>
            </a:lvl1pPr>
            <a:lvl2pPr marL="509595" indent="0">
              <a:buNone/>
              <a:defRPr sz="2000"/>
            </a:lvl2pPr>
            <a:lvl3pPr marL="1019190" indent="0">
              <a:buNone/>
              <a:defRPr sz="1800"/>
            </a:lvl3pPr>
            <a:lvl4pPr marL="1528785" indent="0">
              <a:buNone/>
              <a:defRPr sz="1600"/>
            </a:lvl4pPr>
            <a:lvl5pPr marL="2038380" indent="0">
              <a:buNone/>
              <a:defRPr sz="1600"/>
            </a:lvl5pPr>
            <a:lvl6pPr marL="2547976" indent="0">
              <a:buNone/>
              <a:defRPr sz="1600"/>
            </a:lvl6pPr>
            <a:lvl7pPr marL="3057571" indent="0">
              <a:buNone/>
              <a:defRPr sz="1600"/>
            </a:lvl7pPr>
            <a:lvl8pPr marL="3567166" indent="0">
              <a:buNone/>
              <a:defRPr sz="1600"/>
            </a:lvl8pPr>
            <a:lvl9pPr marL="4076761" indent="0">
              <a:buNone/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2F435-57FE-45FF-9462-D65378FF9487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5465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83287" y="3150410"/>
            <a:ext cx="3218881" cy="654732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974995" y="3150410"/>
            <a:ext cx="3218881" cy="654732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AEF95-4C1B-473B-AE54-E1E7E10D3C1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9229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8858" y="437071"/>
            <a:ext cx="6999447" cy="1818217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8858" y="2442356"/>
            <a:ext cx="3436714" cy="101750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595" indent="0">
              <a:buNone/>
              <a:defRPr sz="2200" b="1"/>
            </a:lvl2pPr>
            <a:lvl3pPr marL="1019190" indent="0">
              <a:buNone/>
              <a:defRPr sz="2000" b="1"/>
            </a:lvl3pPr>
            <a:lvl4pPr marL="1528785" indent="0">
              <a:buNone/>
              <a:defRPr sz="1800" b="1"/>
            </a:lvl4pPr>
            <a:lvl5pPr marL="2038380" indent="0">
              <a:buNone/>
              <a:defRPr sz="1800" b="1"/>
            </a:lvl5pPr>
            <a:lvl6pPr marL="2547976" indent="0">
              <a:buNone/>
              <a:defRPr sz="1800" b="1"/>
            </a:lvl6pPr>
            <a:lvl7pPr marL="3057571" indent="0">
              <a:buNone/>
              <a:defRPr sz="1800" b="1"/>
            </a:lvl7pPr>
            <a:lvl8pPr marL="3567166" indent="0">
              <a:buNone/>
              <a:defRPr sz="1800" b="1"/>
            </a:lvl8pPr>
            <a:lvl9pPr marL="4076761" indent="0">
              <a:buNone/>
              <a:defRPr sz="18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88858" y="3459857"/>
            <a:ext cx="3436714" cy="628508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951592" y="2442356"/>
            <a:ext cx="3436713" cy="101750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595" indent="0">
              <a:buNone/>
              <a:defRPr sz="2200" b="1"/>
            </a:lvl2pPr>
            <a:lvl3pPr marL="1019190" indent="0">
              <a:buNone/>
              <a:defRPr sz="2000" b="1"/>
            </a:lvl3pPr>
            <a:lvl4pPr marL="1528785" indent="0">
              <a:buNone/>
              <a:defRPr sz="1800" b="1"/>
            </a:lvl4pPr>
            <a:lvl5pPr marL="2038380" indent="0">
              <a:buNone/>
              <a:defRPr sz="1800" b="1"/>
            </a:lvl5pPr>
            <a:lvl6pPr marL="2547976" indent="0">
              <a:buNone/>
              <a:defRPr sz="1800" b="1"/>
            </a:lvl6pPr>
            <a:lvl7pPr marL="3057571" indent="0">
              <a:buNone/>
              <a:defRPr sz="1800" b="1"/>
            </a:lvl7pPr>
            <a:lvl8pPr marL="3567166" indent="0">
              <a:buNone/>
              <a:defRPr sz="1800" b="1"/>
            </a:lvl8pPr>
            <a:lvl9pPr marL="4076761" indent="0">
              <a:buNone/>
              <a:defRPr sz="18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951592" y="3459857"/>
            <a:ext cx="3436713" cy="628508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134F4-6A59-4762-BA6D-C52D3E09CA8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8386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EC78C-2FAE-4F8A-A922-D0395110F4F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563526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BC22D-BFF7-4242-9658-75217B583E1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3275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8858" y="433575"/>
            <a:ext cx="2558183" cy="184968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40655" y="433575"/>
            <a:ext cx="4347650" cy="931136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88858" y="2283261"/>
            <a:ext cx="2558183" cy="7461681"/>
          </a:xfrm>
        </p:spPr>
        <p:txBody>
          <a:bodyPr/>
          <a:lstStyle>
            <a:lvl1pPr marL="0" indent="0">
              <a:buNone/>
              <a:defRPr sz="1600"/>
            </a:lvl1pPr>
            <a:lvl2pPr marL="509595" indent="0">
              <a:buNone/>
              <a:defRPr sz="1300"/>
            </a:lvl2pPr>
            <a:lvl3pPr marL="1019190" indent="0">
              <a:buNone/>
              <a:defRPr sz="1100"/>
            </a:lvl3pPr>
            <a:lvl4pPr marL="1528785" indent="0">
              <a:buNone/>
              <a:defRPr sz="1000"/>
            </a:lvl4pPr>
            <a:lvl5pPr marL="2038380" indent="0">
              <a:buNone/>
              <a:defRPr sz="1000"/>
            </a:lvl5pPr>
            <a:lvl6pPr marL="2547976" indent="0">
              <a:buNone/>
              <a:defRPr sz="1000"/>
            </a:lvl6pPr>
            <a:lvl7pPr marL="3057571" indent="0">
              <a:buNone/>
              <a:defRPr sz="1000"/>
            </a:lvl7pPr>
            <a:lvl8pPr marL="3567166" indent="0">
              <a:buNone/>
              <a:defRPr sz="1000"/>
            </a:lvl8pPr>
            <a:lvl9pPr marL="4076761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C9251-F8D6-47C0-85A1-997335C74EA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40720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4828" y="7636510"/>
            <a:ext cx="4666298" cy="9021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24828" y="975543"/>
            <a:ext cx="4666298" cy="6545580"/>
          </a:xfrm>
        </p:spPr>
        <p:txBody>
          <a:bodyPr/>
          <a:lstStyle>
            <a:lvl1pPr marL="0" indent="0">
              <a:buNone/>
              <a:defRPr sz="3600"/>
            </a:lvl1pPr>
            <a:lvl2pPr marL="509595" indent="0">
              <a:buNone/>
              <a:defRPr sz="3100"/>
            </a:lvl2pPr>
            <a:lvl3pPr marL="1019190" indent="0">
              <a:buNone/>
              <a:defRPr sz="2700"/>
            </a:lvl3pPr>
            <a:lvl4pPr marL="1528785" indent="0">
              <a:buNone/>
              <a:defRPr sz="2200"/>
            </a:lvl4pPr>
            <a:lvl5pPr marL="2038380" indent="0">
              <a:buNone/>
              <a:defRPr sz="2200"/>
            </a:lvl5pPr>
            <a:lvl6pPr marL="2547976" indent="0">
              <a:buNone/>
              <a:defRPr sz="2200"/>
            </a:lvl6pPr>
            <a:lvl7pPr marL="3057571" indent="0">
              <a:buNone/>
              <a:defRPr sz="2200"/>
            </a:lvl7pPr>
            <a:lvl8pPr marL="3567166" indent="0">
              <a:buNone/>
              <a:defRPr sz="2200"/>
            </a:lvl8pPr>
            <a:lvl9pPr marL="4076761" indent="0">
              <a:buNone/>
              <a:defRPr sz="2200"/>
            </a:lvl9pPr>
          </a:lstStyle>
          <a:p>
            <a:pPr lvl="0"/>
            <a:endParaRPr lang="ko-KR" altLang="en-US" noProof="0" dirty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24828" y="8538625"/>
            <a:ext cx="4666298" cy="1279745"/>
          </a:xfrm>
        </p:spPr>
        <p:txBody>
          <a:bodyPr/>
          <a:lstStyle>
            <a:lvl1pPr marL="0" indent="0">
              <a:buNone/>
              <a:defRPr sz="1600"/>
            </a:lvl1pPr>
            <a:lvl2pPr marL="509595" indent="0">
              <a:buNone/>
              <a:defRPr sz="1300"/>
            </a:lvl2pPr>
            <a:lvl3pPr marL="1019190" indent="0">
              <a:buNone/>
              <a:defRPr sz="1100"/>
            </a:lvl3pPr>
            <a:lvl4pPr marL="1528785" indent="0">
              <a:buNone/>
              <a:defRPr sz="1000"/>
            </a:lvl4pPr>
            <a:lvl5pPr marL="2038380" indent="0">
              <a:buNone/>
              <a:defRPr sz="1000"/>
            </a:lvl5pPr>
            <a:lvl6pPr marL="2547976" indent="0">
              <a:buNone/>
              <a:defRPr sz="1000"/>
            </a:lvl6pPr>
            <a:lvl7pPr marL="3057571" indent="0">
              <a:buNone/>
              <a:defRPr sz="1000"/>
            </a:lvl7pPr>
            <a:lvl8pPr marL="3567166" indent="0">
              <a:buNone/>
              <a:defRPr sz="1000"/>
            </a:lvl8pPr>
            <a:lvl9pPr marL="4076761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29819-BBA0-4914-8475-127C60581FE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4400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3287" y="970299"/>
            <a:ext cx="6610589" cy="1818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446" tIns="44223" rIns="88446" bIns="442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3287" y="3150410"/>
            <a:ext cx="6610589" cy="6547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446" tIns="44223" rIns="88446" bIns="44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83287" y="9939003"/>
            <a:ext cx="1620242" cy="72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6" tIns="44223" rIns="88446" bIns="4422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57198" y="9939003"/>
            <a:ext cx="2462768" cy="72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6" tIns="44223" rIns="88446" bIns="44223" numCol="1" anchor="t" anchorCtr="0" compatLnSpc="1">
            <a:prstTxWarp prst="textNoShape">
              <a:avLst/>
            </a:prstTxWarp>
          </a:bodyPr>
          <a:lstStyle>
            <a:lvl1pPr algn="ctr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73634" y="9939003"/>
            <a:ext cx="1620242" cy="72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6" tIns="44223" rIns="88446" bIns="4422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E23FAC7-2B20-47CD-BA8D-008B5CE7D04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884714" rtl="0" eaLnBrk="0" fontAlgn="base" latinLnBrk="1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84714" rtl="0" eaLnBrk="0" fontAlgn="base" latinLnBrk="1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defTabSz="884714" rtl="0" eaLnBrk="0" fontAlgn="base" latinLnBrk="1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defTabSz="884714" rtl="0" eaLnBrk="0" fontAlgn="base" latinLnBrk="1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defTabSz="884714" rtl="0" eaLnBrk="0" fontAlgn="base" latinLnBrk="1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509595" algn="ctr" defTabSz="884714" rtl="0" fontAlgn="base" latinLnBrk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1019190" algn="ctr" defTabSz="884714" rtl="0" fontAlgn="base" latinLnBrk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528785" algn="ctr" defTabSz="884714" rtl="0" fontAlgn="base" latinLnBrk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2038380" algn="ctr" defTabSz="884714" rtl="0" fontAlgn="base" latinLnBrk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106166" indent="-106166" algn="l" defTabSz="884714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806859" indent="-276031" algn="l" defTabSz="884714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240369" indent="-221179" algn="l" defTabSz="884714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673878" indent="-221179" algn="l" defTabSz="884714" rtl="0" eaLnBrk="0" fontAlgn="base" latinLnBrk="1" hangingPunct="0">
        <a:spcBef>
          <a:spcPct val="20000"/>
        </a:spcBef>
        <a:spcAft>
          <a:spcPct val="0"/>
        </a:spcAft>
        <a:buChar char="–"/>
        <a:defRPr kumimoji="1" sz="1900">
          <a:solidFill>
            <a:schemeClr val="tx1"/>
          </a:solidFill>
          <a:latin typeface="+mn-lt"/>
          <a:ea typeface="+mn-ea"/>
        </a:defRPr>
      </a:lvl4pPr>
      <a:lvl5pPr marL="2107389" indent="-221179" algn="l" defTabSz="884714" rtl="0" eaLnBrk="0" fontAlgn="base" latinLnBrk="1" hangingPunct="0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5pPr>
      <a:lvl6pPr marL="2616984" indent="-221179" algn="l" defTabSz="884714" rtl="0" fontAlgn="base" latinLnBrk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6pPr>
      <a:lvl7pPr marL="3126579" indent="-221179" algn="l" defTabSz="884714" rtl="0" fontAlgn="base" latinLnBrk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7pPr>
      <a:lvl8pPr marL="3636174" indent="-221179" algn="l" defTabSz="884714" rtl="0" fontAlgn="base" latinLnBrk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8pPr>
      <a:lvl9pPr marL="4145769" indent="-221179" algn="l" defTabSz="884714" rtl="0" fontAlgn="base" latinLnBrk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10191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595" algn="l" defTabSz="10191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9190" algn="l" defTabSz="10191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785" algn="l" defTabSz="10191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8380" algn="l" defTabSz="10191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976" algn="l" defTabSz="10191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7571" algn="l" defTabSz="10191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66" algn="l" defTabSz="10191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6761" algn="l" defTabSz="10191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" y="335671"/>
            <a:ext cx="1656000" cy="10573629"/>
          </a:xfrm>
          <a:prstGeom prst="rect">
            <a:avLst/>
          </a:prstGeom>
          <a:gradFill rotWithShape="0">
            <a:gsLst>
              <a:gs pos="0">
                <a:srgbClr val="39556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1919" tIns="50960" rIns="101919" bIns="50960" anchor="ctr"/>
          <a:lstStyle/>
          <a:p>
            <a:endParaRPr lang="ko-KR" altLang="en-US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-17128"/>
            <a:ext cx="7777163" cy="1007281"/>
          </a:xfrm>
          <a:prstGeom prst="rect">
            <a:avLst/>
          </a:prstGeom>
          <a:gradFill flip="none" rotWithShape="1">
            <a:gsLst>
              <a:gs pos="0">
                <a:srgbClr val="0099CC"/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  <a:extLst/>
        </p:spPr>
        <p:txBody>
          <a:bodyPr wrap="none" lIns="101919" tIns="50960" rIns="101919" bIns="50960" anchor="ctr"/>
          <a:lstStyle/>
          <a:p>
            <a:endParaRPr lang="ko-KR" altLang="en-US"/>
          </a:p>
        </p:txBody>
      </p:sp>
      <p:sp>
        <p:nvSpPr>
          <p:cNvPr id="30" name="Rectangle 6"/>
          <p:cNvSpPr>
            <a:spLocks noGrp="1" noChangeArrowheads="1"/>
          </p:cNvSpPr>
          <p:nvPr>
            <p:ph type="title"/>
          </p:nvPr>
        </p:nvSpPr>
        <p:spPr>
          <a:xfrm>
            <a:off x="894120" y="342082"/>
            <a:ext cx="6810885" cy="540221"/>
          </a:xfrm>
          <a:noFill/>
        </p:spPr>
        <p:txBody>
          <a:bodyPr/>
          <a:lstStyle/>
          <a:p>
            <a:pPr eaLnBrk="1" hangingPunct="1"/>
            <a:r>
              <a:rPr lang="en-US" altLang="ko-KR" sz="2500" b="1" dirty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RESORT </a:t>
            </a:r>
            <a:r>
              <a:rPr lang="en-US" altLang="ko-KR" sz="2500" b="1" dirty="0" smtClean="0">
                <a:solidFill>
                  <a:schemeClr val="accent2"/>
                </a:solidFill>
                <a:latin typeface="맑은 고딕" pitchFamily="50" charset="-127"/>
                <a:ea typeface="맑은 고딕" pitchFamily="50" charset="-127"/>
              </a:rPr>
              <a:t>Static Analysis Toolset</a:t>
            </a:r>
            <a:endParaRPr lang="ko-KR" altLang="en-US" sz="2500" b="1" dirty="0">
              <a:solidFill>
                <a:schemeClr val="accent2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Rectangle 4"/>
          <p:cNvSpPr txBox="1">
            <a:spLocks noChangeArrowheads="1"/>
          </p:cNvSpPr>
          <p:nvPr/>
        </p:nvSpPr>
        <p:spPr bwMode="auto">
          <a:xfrm>
            <a:off x="1656001" y="990152"/>
            <a:ext cx="6049004" cy="2592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6762" tIns="53382" rIns="106762" bIns="53382" numCol="1" anchor="t" anchorCtr="0" compatLnSpc="1">
            <a:prstTxWarp prst="textNoShape">
              <a:avLst/>
            </a:prstTxWarp>
          </a:bodyPr>
          <a:lstStyle>
            <a:lvl1pPr marL="95250" indent="-952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3900" indent="-2476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12838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3pPr>
            <a:lvl4pPr marL="1501775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4pPr>
            <a:lvl5pPr marL="1890713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5pPr>
            <a:lvl6pPr marL="23479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6pPr>
            <a:lvl7pPr marL="28051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7pPr>
            <a:lvl8pPr marL="32623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8pPr>
            <a:lvl9pPr marL="37195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indent="0" algn="just" eaLnBrk="1" hangingPunct="1">
              <a:spcBef>
                <a:spcPts val="334"/>
              </a:spcBef>
              <a:spcAft>
                <a:spcPts val="334"/>
              </a:spcAft>
              <a:buNone/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Based on the </a:t>
            </a:r>
            <a:r>
              <a:rPr lang="en-US" altLang="ko-KR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uncompiled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source code only, RESORT static analysis tool is an integrated static analysis that simultaneously checks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Reliability(Coding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Standard),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Safety(Run-time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Error) and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Security(Security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Vulnerability), and code metrics based on inter-procedural path analysis. </a:t>
            </a:r>
            <a:endParaRPr lang="en-US" altLang="ko-KR" sz="300" b="1" kern="0" dirty="0" smtClean="0">
              <a:solidFill>
                <a:srgbClr val="03C4A9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indent="0" eaLnBrk="1" hangingPunct="1">
              <a:spcBef>
                <a:spcPts val="0"/>
              </a:spcBef>
              <a:buFont typeface="Wingdings" pitchFamily="2" charset="2"/>
              <a:buChar char="q"/>
            </a:pPr>
            <a:r>
              <a:rPr lang="en-US" altLang="ko-KR" sz="1400" b="1" i="1" kern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RESORT </a:t>
            </a:r>
            <a:r>
              <a:rPr lang="en-US" altLang="ko-KR" sz="1400" b="1" i="1" kern="0" dirty="0">
                <a:solidFill>
                  <a:schemeClr val="accent2">
                    <a:lumMod val="60000"/>
                    <a:lumOff val="4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Product </a:t>
            </a:r>
            <a:r>
              <a:rPr lang="en-US" altLang="ko-KR" sz="1400" b="1" i="1" kern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Features</a:t>
            </a:r>
            <a:endParaRPr lang="ko-KR" altLang="en-US" sz="1400" b="1" i="1" kern="0" dirty="0" smtClean="0">
              <a:solidFill>
                <a:schemeClr val="accent2">
                  <a:lumMod val="60000"/>
                  <a:lumOff val="4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24663" lvl="1" indent="-106166" eaLnBrk="1" hangingPunct="1">
              <a:spcBef>
                <a:spcPts val="30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b="1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(No </a:t>
            </a:r>
            <a:r>
              <a:rPr lang="en-US" altLang="ko-KR" sz="1200" b="1" dirty="0">
                <a:latin typeface="맑은 고딕" pitchFamily="50" charset="-127"/>
                <a:ea typeface="맑은 고딕" pitchFamily="50" charset="-127"/>
              </a:rPr>
              <a:t>Compile</a:t>
            </a:r>
            <a:r>
              <a:rPr lang="ko-KR" altLang="en-US" sz="1200" b="1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200" b="1" dirty="0" smtClean="0">
                <a:latin typeface="맑은 고딕" pitchFamily="50" charset="-127"/>
                <a:ea typeface="맑은 고딕" pitchFamily="50" charset="-127"/>
              </a:rPr>
              <a:t>Step</a:t>
            </a:r>
            <a:r>
              <a:rPr lang="en-US" altLang="ko-KR" sz="1200" b="1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Works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on source code only using “RESORT Code Analysis” technology without building (compile)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step</a:t>
            </a:r>
          </a:p>
          <a:p>
            <a:pPr marL="424663" lvl="1" indent="-106166" eaLnBrk="1" hangingPunct="1">
              <a:spcBef>
                <a:spcPts val="30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b="1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(No False Positive)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Inter-procedural Path Analysis</a:t>
            </a:r>
          </a:p>
          <a:p>
            <a:pPr marL="424663" lvl="1" indent="-106166" eaLnBrk="1" hangingPunct="1">
              <a:spcBef>
                <a:spcPts val="30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b="1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en-US" altLang="ko-KR" sz="1200" b="1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Fully Code Assurance Coverage)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All detection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of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Reliability,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Safety, Security</a:t>
            </a:r>
          </a:p>
          <a:p>
            <a:pPr marL="318497" lvl="1" indent="0" eaLnBrk="1" hangingPunct="1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- Supporting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One Guide to One Rule for readability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24663" lvl="1" indent="-106166" eaLnBrk="1" hangingPunct="1">
              <a:spcBef>
                <a:spcPts val="30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b="1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(Tool Qualification)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ISO26262, IEC61508, EN50128, CWE Compatibility</a:t>
            </a:r>
            <a:endParaRPr lang="en-US" altLang="ko-KR" sz="1200" kern="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Rectangle 76"/>
          <p:cNvSpPr>
            <a:spLocks noChangeArrowheads="1"/>
          </p:cNvSpPr>
          <p:nvPr/>
        </p:nvSpPr>
        <p:spPr bwMode="auto">
          <a:xfrm>
            <a:off x="1069492" y="9847138"/>
            <a:ext cx="5915433" cy="73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446" tIns="44223" rIns="88446" bIns="44223"/>
          <a:lstStyle/>
          <a:p>
            <a:pPr marL="212331" lvl="1" algn="ctr" defTabSz="884714">
              <a:spcBef>
                <a:spcPts val="0"/>
              </a:spcBef>
              <a:spcAft>
                <a:spcPts val="0"/>
              </a:spcAft>
            </a:pPr>
            <a:r>
              <a:rPr lang="en-US" altLang="ko-KR" sz="1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www.soft4soft.com</a:t>
            </a:r>
          </a:p>
          <a:p>
            <a:pPr marL="212331" lvl="1" algn="ctr" defTabSz="884714">
              <a:spcBef>
                <a:spcPts val="0"/>
              </a:spcBef>
              <a:spcAft>
                <a:spcPts val="0"/>
              </a:spcAft>
            </a:pPr>
            <a:r>
              <a:rPr lang="en-US" altLang="ko-KR" sz="1800" b="1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Soft4Soft Co., Ltd</a:t>
            </a:r>
          </a:p>
          <a:p>
            <a:pPr marL="212331" lvl="1" algn="ctr" defTabSz="884714">
              <a:spcBef>
                <a:spcPts val="200"/>
              </a:spcBef>
              <a:spcAft>
                <a:spcPts val="0"/>
              </a:spcAft>
            </a:pPr>
            <a:r>
              <a:rPr lang="en-US" altLang="ko-KR" sz="120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+82-2-553-9464 </a:t>
            </a:r>
            <a:r>
              <a:rPr lang="en-US" altLang="ko-KR" sz="12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E-mail: </a:t>
            </a:r>
            <a:r>
              <a:rPr lang="en-US" altLang="ko-KR" sz="120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info{sale}@</a:t>
            </a:r>
            <a:r>
              <a:rPr lang="en-US" altLang="ko-KR" sz="12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soft4soft.com</a:t>
            </a:r>
          </a:p>
        </p:txBody>
      </p:sp>
      <p:sp>
        <p:nvSpPr>
          <p:cNvPr id="4" name="한쪽 모서리는 잘리고 다른 쪽 모서리는 둥근 사각형 3"/>
          <p:cNvSpPr/>
          <p:nvPr/>
        </p:nvSpPr>
        <p:spPr>
          <a:xfrm>
            <a:off x="1944363" y="3393198"/>
            <a:ext cx="2736139" cy="288000"/>
          </a:xfrm>
          <a:prstGeom prst="snipRoundRect">
            <a:avLst/>
          </a:prstGeom>
          <a:solidFill>
            <a:srgbClr val="D2E2F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altLang="ko-KR" sz="135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Reliability (Coding Standard)</a:t>
            </a:r>
            <a:endParaRPr lang="ko-KR" altLang="en-US" sz="135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1944365" y="3717233"/>
            <a:ext cx="5184576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4"/>
          <p:cNvSpPr txBox="1">
            <a:spLocks noChangeArrowheads="1"/>
          </p:cNvSpPr>
          <p:nvPr/>
        </p:nvSpPr>
        <p:spPr bwMode="auto">
          <a:xfrm>
            <a:off x="1656333" y="3681230"/>
            <a:ext cx="581130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6762" tIns="53382" rIns="106762" bIns="53382" numCol="1" anchor="t" anchorCtr="0" compatLnSpc="1">
            <a:prstTxWarp prst="textNoShape">
              <a:avLst/>
            </a:prstTxWarp>
          </a:bodyPr>
          <a:lstStyle>
            <a:lvl1pPr marL="95250" indent="-952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3900" indent="-2476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12838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3pPr>
            <a:lvl4pPr marL="1501775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4pPr>
            <a:lvl5pPr marL="1890713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5pPr>
            <a:lvl6pPr marL="23479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6pPr>
            <a:lvl7pPr marL="28051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7pPr>
            <a:lvl8pPr marL="32623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8pPr>
            <a:lvl9pPr marL="37195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24663" lvl="1" indent="-106166" eaLnBrk="1" hangingPunct="1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(Automobile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MISRA-C:2012/2004,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MISRA-C++: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2008</a:t>
            </a:r>
            <a:endParaRPr lang="en-US" altLang="ko-KR" sz="1200" kern="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424663" lvl="1" indent="-106166" eaLnBrk="1" hangingPunct="1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Aerospace) JSF++,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JPL Java/C, BSSC Java/C</a:t>
            </a:r>
          </a:p>
          <a:p>
            <a:pPr marL="424663" lvl="1" indent="-106166" eaLnBrk="1" hangingPunct="1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Java,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JS,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Python,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Flex, ABAP, (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Mobile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Objective-C,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Android</a:t>
            </a:r>
            <a:endParaRPr lang="en-US" altLang="ko-KR" sz="1200" kern="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9" name="한쪽 모서리는 잘리고 다른 쪽 모서리는 둥근 사각형 58"/>
          <p:cNvSpPr/>
          <p:nvPr/>
        </p:nvSpPr>
        <p:spPr>
          <a:xfrm>
            <a:off x="1944364" y="4329302"/>
            <a:ext cx="2736140" cy="288000"/>
          </a:xfrm>
          <a:prstGeom prst="snipRoundRect">
            <a:avLst/>
          </a:prstGeom>
          <a:solidFill>
            <a:srgbClr val="D2E2F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altLang="ko-KR" sz="135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Safety (Run-time Error)</a:t>
            </a:r>
            <a:endParaRPr lang="ko-KR" altLang="en-US" sz="135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0" name="직선 연결선 59"/>
          <p:cNvCxnSpPr/>
          <p:nvPr/>
        </p:nvCxnSpPr>
        <p:spPr>
          <a:xfrm>
            <a:off x="1944365" y="4656959"/>
            <a:ext cx="5184576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4"/>
          <p:cNvSpPr txBox="1">
            <a:spLocks noChangeArrowheads="1"/>
          </p:cNvSpPr>
          <p:nvPr/>
        </p:nvSpPr>
        <p:spPr bwMode="auto">
          <a:xfrm>
            <a:off x="1656333" y="4617334"/>
            <a:ext cx="5811302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6762" tIns="53382" rIns="106762" bIns="53382" numCol="1" anchor="t" anchorCtr="0" compatLnSpc="1">
            <a:prstTxWarp prst="textNoShape">
              <a:avLst/>
            </a:prstTxWarp>
          </a:bodyPr>
          <a:lstStyle>
            <a:lvl1pPr marL="95250" indent="-952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3900" indent="-2476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12838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3pPr>
            <a:lvl4pPr marL="1501775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4pPr>
            <a:lvl5pPr marL="1890713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5pPr>
            <a:lvl6pPr marL="23479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6pPr>
            <a:lvl7pPr marL="28051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7pPr>
            <a:lvl8pPr marL="32623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8pPr>
            <a:lvl9pPr marL="37195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24663" lvl="1" indent="-106166" eaLnBrk="1" hangingPunct="1">
              <a:spcBef>
                <a:spcPts val="334"/>
              </a:spcBef>
              <a:spcAft>
                <a:spcPts val="334"/>
              </a:spcAft>
              <a:buFontTx/>
              <a:buChar char="•"/>
            </a:pP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CWE-658(for C), CWE-659(for C++), CWE-660(for Java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), Others</a:t>
            </a:r>
            <a:endParaRPr lang="en-US" altLang="ko-KR" sz="1200" kern="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2" name="한쪽 모서리는 잘리고 다른 쪽 모서리는 둥근 사각형 61"/>
          <p:cNvSpPr/>
          <p:nvPr/>
        </p:nvSpPr>
        <p:spPr>
          <a:xfrm>
            <a:off x="1944364" y="4905366"/>
            <a:ext cx="2736140" cy="288000"/>
          </a:xfrm>
          <a:prstGeom prst="snipRoundRect">
            <a:avLst/>
          </a:prstGeom>
          <a:solidFill>
            <a:srgbClr val="D2E2F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altLang="ko-KR" sz="135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Security (</a:t>
            </a:r>
            <a:r>
              <a:rPr lang="en-US" altLang="ko-KR" sz="135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Security </a:t>
            </a:r>
            <a:r>
              <a:rPr lang="en-US" altLang="ko-KR" sz="135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Vulnerability)</a:t>
            </a:r>
            <a:endParaRPr lang="ko-KR" altLang="en-US" sz="135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3" name="직선 연결선 62"/>
          <p:cNvCxnSpPr/>
          <p:nvPr/>
        </p:nvCxnSpPr>
        <p:spPr>
          <a:xfrm>
            <a:off x="1944365" y="5228780"/>
            <a:ext cx="5184576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4"/>
          <p:cNvSpPr txBox="1">
            <a:spLocks noChangeArrowheads="1"/>
          </p:cNvSpPr>
          <p:nvPr/>
        </p:nvSpPr>
        <p:spPr bwMode="auto">
          <a:xfrm>
            <a:off x="1656333" y="5193398"/>
            <a:ext cx="5939932" cy="37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6762" tIns="53382" rIns="106762" bIns="53382" numCol="1" anchor="t" anchorCtr="0" compatLnSpc="1">
            <a:prstTxWarp prst="textNoShape">
              <a:avLst/>
            </a:prstTxWarp>
          </a:bodyPr>
          <a:lstStyle>
            <a:lvl1pPr marL="95250" indent="-952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3900" indent="-2476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12838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3pPr>
            <a:lvl4pPr marL="1501775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4pPr>
            <a:lvl5pPr marL="1890713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5pPr>
            <a:lvl6pPr marL="23479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6pPr>
            <a:lvl7pPr marL="28051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7pPr>
            <a:lvl8pPr marL="32623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8pPr>
            <a:lvl9pPr marL="37195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24663" lvl="1" indent="-106166" eaLnBrk="1" hangingPunct="1">
              <a:spcBef>
                <a:spcPts val="334"/>
              </a:spcBef>
              <a:spcAft>
                <a:spcPts val="334"/>
              </a:spcAft>
              <a:buFontTx/>
              <a:buChar char="•"/>
            </a:pP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CWE/OWASP(C, C++, C#, Java, JS, Python,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R, Objective-C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Android), CERT</a:t>
            </a:r>
          </a:p>
        </p:txBody>
      </p:sp>
      <p:sp>
        <p:nvSpPr>
          <p:cNvPr id="65" name="한쪽 모서리는 잘리고 다른 쪽 모서리는 둥근 사각형 64"/>
          <p:cNvSpPr/>
          <p:nvPr/>
        </p:nvSpPr>
        <p:spPr>
          <a:xfrm>
            <a:off x="1944364" y="5481430"/>
            <a:ext cx="2736138" cy="288000"/>
          </a:xfrm>
          <a:prstGeom prst="snipRoundRect">
            <a:avLst/>
          </a:prstGeom>
          <a:solidFill>
            <a:srgbClr val="D2E2F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altLang="ko-KR" sz="135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Code &amp; Quality</a:t>
            </a:r>
            <a:r>
              <a:rPr lang="ko-KR" altLang="en-US" sz="135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35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Metrics</a:t>
            </a:r>
            <a:endParaRPr lang="ko-KR" altLang="en-US" sz="135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6" name="직선 연결선 65"/>
          <p:cNvCxnSpPr/>
          <p:nvPr/>
        </p:nvCxnSpPr>
        <p:spPr>
          <a:xfrm>
            <a:off x="1944365" y="5811980"/>
            <a:ext cx="5184576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 txBox="1">
            <a:spLocks noChangeArrowheads="1"/>
          </p:cNvSpPr>
          <p:nvPr/>
        </p:nvSpPr>
        <p:spPr bwMode="auto">
          <a:xfrm>
            <a:off x="1656333" y="5769462"/>
            <a:ext cx="5811302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6762" tIns="53382" rIns="106762" bIns="53382" numCol="1" anchor="t" anchorCtr="0" compatLnSpc="1">
            <a:prstTxWarp prst="textNoShape">
              <a:avLst/>
            </a:prstTxWarp>
          </a:bodyPr>
          <a:lstStyle>
            <a:lvl1pPr marL="95250" indent="-952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3900" indent="-2476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12838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3pPr>
            <a:lvl4pPr marL="1501775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4pPr>
            <a:lvl5pPr marL="1890713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5pPr>
            <a:lvl6pPr marL="23479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6pPr>
            <a:lvl7pPr marL="28051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7pPr>
            <a:lvl8pPr marL="32623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8pPr>
            <a:lvl9pPr marL="37195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24663" lvl="1" indent="-106166" eaLnBrk="1" hangingPunct="1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MISRA Software Metrics, HIS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Source Code Metrics</a:t>
            </a:r>
          </a:p>
          <a:p>
            <a:pPr marL="424663" lvl="1" indent="-106166" eaLnBrk="1" hangingPunct="1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ISO 9126 Maintainability Quality Metrics</a:t>
            </a:r>
          </a:p>
        </p:txBody>
      </p:sp>
      <p:pic>
        <p:nvPicPr>
          <p:cNvPr id="99" name="Picture 229" descr="UP-ARROW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7958"/>
            <a:ext cx="1656000" cy="10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" name="Picture 1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97" y="7902922"/>
            <a:ext cx="54005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" name="Rectangle 11"/>
          <p:cNvSpPr>
            <a:spLocks noChangeArrowheads="1"/>
          </p:cNvSpPr>
          <p:nvPr/>
        </p:nvSpPr>
        <p:spPr bwMode="auto">
          <a:xfrm>
            <a:off x="1" y="1067880"/>
            <a:ext cx="1728340" cy="7112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762" tIns="53382" rIns="106762" bIns="53382"/>
          <a:lstStyle/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r>
              <a:rPr lang="en-US" altLang="ko-KR" sz="1100" b="1" i="1" dirty="0" smtClean="0">
                <a:solidFill>
                  <a:schemeClr val="bg1"/>
                </a:solidFill>
                <a:latin typeface="Verdana" pitchFamily="34" charset="0"/>
              </a:rPr>
              <a:t> Tool Name</a:t>
            </a:r>
            <a:endParaRPr lang="en-US" altLang="ko-KR" sz="1100" b="1" i="1" dirty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Tx/>
              <a:buChar char="•"/>
            </a:pPr>
            <a:r>
              <a:rPr kumimoji="0" lang="en-US" altLang="ko-KR" sz="1050" dirty="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RESORT for C, C++, C#  </a:t>
            </a:r>
            <a:r>
              <a:rPr kumimoji="0" lang="en-US" altLang="ko-KR" sz="105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Java(JSP), R </a:t>
            </a:r>
            <a:r>
              <a:rPr kumimoji="0" lang="en-US" altLang="ko-KR" sz="1050" dirty="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Python, JavaScript</a:t>
            </a:r>
            <a:r>
              <a:rPr kumimoji="0" lang="en-US" altLang="ko-KR" sz="1050" dirty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, </a:t>
            </a:r>
            <a:r>
              <a:rPr kumimoji="0" lang="en-US" altLang="ko-KR" sz="1050" dirty="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Flex, ABAP</a:t>
            </a: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Tx/>
              <a:buChar char="•"/>
            </a:pPr>
            <a:r>
              <a:rPr kumimoji="0" lang="en-US" altLang="ko-KR" sz="1050" dirty="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RESORT for Mobile(</a:t>
            </a:r>
            <a:r>
              <a:rPr kumimoji="0" lang="en-US" altLang="ko-KR" sz="1050" dirty="0" err="1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iOS</a:t>
            </a:r>
            <a:r>
              <a:rPr kumimoji="0" lang="en-US" altLang="ko-KR" sz="1050" dirty="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, Android)</a:t>
            </a: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Tx/>
              <a:buChar char="•"/>
            </a:pPr>
            <a:r>
              <a:rPr kumimoji="0" lang="en-US" altLang="ko-KR" sz="1050" dirty="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RESORT for </a:t>
            </a:r>
            <a:r>
              <a:rPr kumimoji="0" lang="en-US" altLang="ko-KR" sz="1050" dirty="0" err="1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JavaFP</a:t>
            </a:r>
            <a:r>
              <a:rPr lang="en-US" altLang="ko-KR" sz="1100" b="1" i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r>
              <a:rPr lang="en-US" altLang="ko-KR" sz="1100" b="1" i="1" dirty="0" smtClean="0">
                <a:solidFill>
                  <a:schemeClr val="bg1"/>
                </a:solidFill>
                <a:latin typeface="Verdana" pitchFamily="34" charset="0"/>
              </a:rPr>
              <a:t> Using</a:t>
            </a:r>
            <a:r>
              <a:rPr lang="ko-KR" altLang="en-US" sz="1100" b="1" i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altLang="ko-KR" sz="1100" b="1" i="1" dirty="0" smtClean="0">
                <a:solidFill>
                  <a:schemeClr val="bg1"/>
                </a:solidFill>
                <a:latin typeface="Verdana" pitchFamily="34" charset="0"/>
              </a:rPr>
              <a:t>RESORT Toolset</a:t>
            </a:r>
            <a:endParaRPr kumimoji="0" lang="en-US" altLang="ko-KR" sz="1100" dirty="0">
              <a:solidFill>
                <a:schemeClr val="bg1"/>
              </a:solidFill>
              <a:latin typeface="Verdana" pitchFamily="34" charset="0"/>
              <a:ea typeface="HY견고딕" pitchFamily="18" charset="-127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lang="en-US" altLang="ko-KR" sz="11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r>
              <a:rPr lang="en-US" altLang="ko-KR" sz="1100" b="1" i="1" dirty="0">
                <a:solidFill>
                  <a:schemeClr val="bg1"/>
                </a:solidFill>
                <a:latin typeface="Verdana" pitchFamily="34" charset="0"/>
              </a:rPr>
              <a:t>IDE </a:t>
            </a:r>
            <a:r>
              <a:rPr lang="en-US" altLang="ko-KR" sz="1100" b="1" i="1" dirty="0" smtClean="0">
                <a:solidFill>
                  <a:schemeClr val="bg1"/>
                </a:solidFill>
                <a:latin typeface="Verdana" pitchFamily="34" charset="0"/>
              </a:rPr>
              <a:t>&amp; CI-Server </a:t>
            </a:r>
            <a:r>
              <a:rPr lang="en-US" altLang="ko-KR" sz="1100" b="1" i="1" dirty="0">
                <a:solidFill>
                  <a:schemeClr val="bg1"/>
                </a:solidFill>
                <a:latin typeface="Verdana" pitchFamily="34" charset="0"/>
              </a:rPr>
              <a:t>Plug-in</a:t>
            </a: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Tx/>
              <a:buChar char="•"/>
            </a:pPr>
            <a:r>
              <a:rPr kumimoji="0" lang="en-US" altLang="ko-KR" sz="1100" dirty="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Eclipse</a:t>
            </a:r>
            <a:r>
              <a:rPr kumimoji="0" lang="en-US" altLang="ko-KR" sz="1100" dirty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, </a:t>
            </a:r>
            <a:r>
              <a:rPr kumimoji="0" lang="en-US" altLang="ko-KR" sz="1100" dirty="0" err="1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Intellij</a:t>
            </a:r>
            <a:r>
              <a:rPr kumimoji="0" lang="en-US" altLang="ko-KR" sz="1100" dirty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, Android Studio, Visual Studio, </a:t>
            </a:r>
            <a:r>
              <a:rPr kumimoji="0" lang="en-US" altLang="ko-KR" sz="1100" dirty="0" err="1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Xcode</a:t>
            </a:r>
            <a:r>
              <a:rPr kumimoji="0" lang="en-US" altLang="ko-KR" sz="1100" dirty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,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etc. </a:t>
            </a:r>
            <a:endParaRPr kumimoji="0" lang="en-US" altLang="ko-KR" sz="1100" dirty="0">
              <a:solidFill>
                <a:schemeClr val="bg1"/>
              </a:solidFill>
              <a:latin typeface="Verdana" pitchFamily="34" charset="0"/>
              <a:ea typeface="HY견고딕" pitchFamily="18" charset="-127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Tx/>
              <a:buChar char="•"/>
            </a:pPr>
            <a:r>
              <a:rPr kumimoji="0" lang="en-US" altLang="ko-KR" sz="1100" dirty="0" smtClean="0">
                <a:solidFill>
                  <a:schemeClr val="bg1"/>
                </a:solidFill>
                <a:latin typeface="Verdana" pitchFamily="34" charset="0"/>
                <a:ea typeface="HY견고딕" pitchFamily="18" charset="-127"/>
              </a:rPr>
              <a:t>Jenkins/Hudson</a:t>
            </a:r>
            <a:endParaRPr kumimoji="0" lang="en-US" altLang="ko-KR" sz="1100" dirty="0">
              <a:solidFill>
                <a:schemeClr val="bg1"/>
              </a:solidFill>
              <a:latin typeface="Verdana" pitchFamily="34" charset="0"/>
              <a:ea typeface="HY견고딕" pitchFamily="18" charset="-127"/>
            </a:endParaRPr>
          </a:p>
          <a:p>
            <a:pPr marL="106166" indent="-106166" defTabSz="884714">
              <a:spcBef>
                <a:spcPct val="20000"/>
              </a:spcBef>
              <a:spcAft>
                <a:spcPts val="223"/>
              </a:spcAft>
              <a:buFont typeface="Wingdings" pitchFamily="2" charset="2"/>
              <a:buChar char="q"/>
            </a:pPr>
            <a:endParaRPr kumimoji="0" lang="en-US" altLang="ko-KR" sz="1100" dirty="0">
              <a:solidFill>
                <a:schemeClr val="bg1"/>
              </a:solidFill>
              <a:latin typeface="Verdana" pitchFamily="34" charset="0"/>
              <a:ea typeface="HY견고딕" pitchFamily="18" charset="-127"/>
            </a:endParaRPr>
          </a:p>
        </p:txBody>
      </p:sp>
      <p:grpSp>
        <p:nvGrpSpPr>
          <p:cNvPr id="122" name="그룹 121"/>
          <p:cNvGrpSpPr/>
          <p:nvPr/>
        </p:nvGrpSpPr>
        <p:grpSpPr>
          <a:xfrm>
            <a:off x="144165" y="3346479"/>
            <a:ext cx="1440160" cy="2684235"/>
            <a:chOff x="144165" y="2549037"/>
            <a:chExt cx="1440160" cy="2684235"/>
          </a:xfrm>
        </p:grpSpPr>
        <p:sp>
          <p:nvSpPr>
            <p:cNvPr id="123" name="직사각형 122"/>
            <p:cNvSpPr/>
            <p:nvPr/>
          </p:nvSpPr>
          <p:spPr>
            <a:xfrm>
              <a:off x="288181" y="2549037"/>
              <a:ext cx="1296144" cy="288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 latinLnBrk="0"/>
              <a:r>
                <a:rPr kumimoji="0" lang="en-US" altLang="ko-KR" sz="1000" b="1" dirty="0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Project(</a:t>
              </a:r>
              <a:r>
                <a:rPr kumimoji="0" lang="en-US" altLang="ko-KR" sz="900" b="1" dirty="0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Source Code</a:t>
              </a:r>
              <a:r>
                <a:rPr kumimoji="0" lang="en-US" altLang="ko-KR" sz="1000" b="1" dirty="0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  <a:endParaRPr kumimoji="0" lang="ko-KR" altLang="en-US" sz="10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24" name="직사각형 123"/>
            <p:cNvSpPr/>
            <p:nvPr/>
          </p:nvSpPr>
          <p:spPr>
            <a:xfrm>
              <a:off x="288181" y="3433072"/>
              <a:ext cx="1294511" cy="288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r>
                <a:rPr kumimoji="0" lang="en-US" altLang="ko-KR" sz="1000" b="1" dirty="0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Code Analysis</a:t>
              </a:r>
              <a:endParaRPr kumimoji="0" lang="ko-KR" altLang="en-US" sz="10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25" name="직사각형 124"/>
            <p:cNvSpPr/>
            <p:nvPr/>
          </p:nvSpPr>
          <p:spPr>
            <a:xfrm>
              <a:off x="288181" y="3937128"/>
              <a:ext cx="1294511" cy="288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r>
                <a:rPr kumimoji="0" lang="en-US" altLang="ko-KR" sz="1000" b="1" dirty="0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Code Verification</a:t>
              </a:r>
              <a:endParaRPr kumimoji="0" lang="ko-KR" altLang="en-US" sz="10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cxnSp>
          <p:nvCxnSpPr>
            <p:cNvPr id="126" name="직선 화살표 연결선 125"/>
            <p:cNvCxnSpPr>
              <a:stCxn id="123" idx="2"/>
              <a:endCxn id="124" idx="0"/>
            </p:cNvCxnSpPr>
            <p:nvPr/>
          </p:nvCxnSpPr>
          <p:spPr>
            <a:xfrm flipH="1">
              <a:off x="935437" y="2837037"/>
              <a:ext cx="816" cy="596035"/>
            </a:xfrm>
            <a:prstGeom prst="straightConnector1">
              <a:avLst/>
            </a:prstGeom>
            <a:ln w="190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화살표 연결선 126"/>
            <p:cNvCxnSpPr>
              <a:stCxn id="124" idx="2"/>
              <a:endCxn id="125" idx="0"/>
            </p:cNvCxnSpPr>
            <p:nvPr/>
          </p:nvCxnSpPr>
          <p:spPr>
            <a:xfrm>
              <a:off x="935437" y="3721072"/>
              <a:ext cx="0" cy="216056"/>
            </a:xfrm>
            <a:prstGeom prst="straightConnector1">
              <a:avLst/>
            </a:prstGeom>
            <a:ln w="190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직사각형 127"/>
            <p:cNvSpPr/>
            <p:nvPr/>
          </p:nvSpPr>
          <p:spPr>
            <a:xfrm>
              <a:off x="288181" y="4441216"/>
              <a:ext cx="1296144" cy="288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r>
                <a:rPr kumimoji="0" lang="en-US" altLang="ko-KR" sz="1000" b="1" dirty="0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Defect Detection</a:t>
              </a:r>
              <a:endParaRPr kumimoji="0" lang="ko-KR" altLang="en-US" sz="10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cxnSp>
          <p:nvCxnSpPr>
            <p:cNvPr id="129" name="직선 화살표 연결선 128"/>
            <p:cNvCxnSpPr>
              <a:stCxn id="125" idx="2"/>
              <a:endCxn id="128" idx="0"/>
            </p:cNvCxnSpPr>
            <p:nvPr/>
          </p:nvCxnSpPr>
          <p:spPr>
            <a:xfrm>
              <a:off x="935437" y="4225128"/>
              <a:ext cx="816" cy="216088"/>
            </a:xfrm>
            <a:prstGeom prst="straightConnector1">
              <a:avLst/>
            </a:prstGeom>
            <a:ln w="190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직사각형 129"/>
            <p:cNvSpPr/>
            <p:nvPr/>
          </p:nvSpPr>
          <p:spPr>
            <a:xfrm>
              <a:off x="288181" y="4945272"/>
              <a:ext cx="1294511" cy="288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r>
                <a:rPr kumimoji="0" lang="en-US" altLang="ko-KR" sz="1000" b="1" dirty="0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Defect Report</a:t>
              </a:r>
              <a:endParaRPr kumimoji="0" lang="ko-KR" altLang="en-US" sz="10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cxnSp>
          <p:nvCxnSpPr>
            <p:cNvPr id="131" name="직선 화살표 연결선 130"/>
            <p:cNvCxnSpPr>
              <a:stCxn id="128" idx="2"/>
              <a:endCxn id="130" idx="0"/>
            </p:cNvCxnSpPr>
            <p:nvPr/>
          </p:nvCxnSpPr>
          <p:spPr>
            <a:xfrm flipH="1">
              <a:off x="935437" y="4729216"/>
              <a:ext cx="816" cy="216056"/>
            </a:xfrm>
            <a:prstGeom prst="straightConnector1">
              <a:avLst/>
            </a:prstGeom>
            <a:ln w="190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직선 화살표 연결선 131"/>
            <p:cNvCxnSpPr/>
            <p:nvPr/>
          </p:nvCxnSpPr>
          <p:spPr>
            <a:xfrm>
              <a:off x="648221" y="3145040"/>
              <a:ext cx="265959" cy="0"/>
            </a:xfrm>
            <a:prstGeom prst="straightConnector1">
              <a:avLst/>
            </a:prstGeom>
            <a:ln w="190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직사각형 132"/>
            <p:cNvSpPr/>
            <p:nvPr/>
          </p:nvSpPr>
          <p:spPr>
            <a:xfrm>
              <a:off x="144165" y="3001024"/>
              <a:ext cx="517921" cy="2612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r>
                <a:rPr kumimoji="0" lang="en-US" altLang="ko-KR" sz="1000" b="1" dirty="0" smtClean="0">
                  <a:solidFill>
                    <a:schemeClr val="bg1"/>
                  </a:solidFill>
                  <a:latin typeface="맑은 고딕" pitchFamily="50" charset="-127"/>
                  <a:ea typeface="맑은 고딕" pitchFamily="50" charset="-127"/>
                </a:rPr>
                <a:t>Build</a:t>
              </a:r>
              <a:endParaRPr kumimoji="0" lang="ko-KR" altLang="en-US" sz="1000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4" name="직사각형 133"/>
            <p:cNvSpPr/>
            <p:nvPr/>
          </p:nvSpPr>
          <p:spPr>
            <a:xfrm>
              <a:off x="597699" y="2857008"/>
              <a:ext cx="33855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600" dirty="0" smtClean="0">
                  <a:solidFill>
                    <a:srgbClr val="C00000"/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Verdana" panose="020B0604030504040204" pitchFamily="34" charset="0"/>
                </a:rPr>
                <a:t>X</a:t>
              </a:r>
              <a:endParaRPr lang="ko-KR" altLang="en-US" sz="14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endParaRPr>
            </a:p>
          </p:txBody>
        </p:sp>
      </p:grpSp>
      <p:pic>
        <p:nvPicPr>
          <p:cNvPr id="96" name="Picture 19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81" y="8549720"/>
            <a:ext cx="10001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1" name="그룹 100"/>
          <p:cNvGrpSpPr/>
          <p:nvPr/>
        </p:nvGrpSpPr>
        <p:grpSpPr>
          <a:xfrm>
            <a:off x="1655844" y="7490192"/>
            <a:ext cx="5910264" cy="2284938"/>
            <a:chOff x="1794741" y="2430335"/>
            <a:chExt cx="5910264" cy="2356946"/>
          </a:xfrm>
        </p:grpSpPr>
        <p:sp>
          <p:nvSpPr>
            <p:cNvPr id="102" name="Rectangle 6"/>
            <p:cNvSpPr>
              <a:spLocks noChangeArrowheads="1"/>
            </p:cNvSpPr>
            <p:nvPr/>
          </p:nvSpPr>
          <p:spPr bwMode="auto">
            <a:xfrm>
              <a:off x="1975135" y="3479237"/>
              <a:ext cx="3775363" cy="296160"/>
            </a:xfrm>
            <a:prstGeom prst="rect">
              <a:avLst/>
            </a:prstGeom>
            <a:solidFill>
              <a:srgbClr val="D2E2FE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  <a:buClr>
                  <a:srgbClr val="CC0066"/>
                </a:buClr>
              </a:pPr>
              <a:r>
                <a:rPr kumimoji="1"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RESORT for C, C</a:t>
              </a:r>
              <a:r>
                <a:rPr kumimoji="1" lang="en-US" altLang="ko-KR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++, Java </a:t>
              </a:r>
              <a:r>
                <a:rPr kumimoji="1"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Static Analysis Tool</a:t>
              </a:r>
              <a:endParaRPr kumimoji="1"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3" name="AutoShape 5"/>
            <p:cNvSpPr>
              <a:spLocks noChangeArrowheads="1"/>
            </p:cNvSpPr>
            <p:nvPr/>
          </p:nvSpPr>
          <p:spPr bwMode="auto">
            <a:xfrm>
              <a:off x="1794741" y="2430335"/>
              <a:ext cx="5910264" cy="733545"/>
            </a:xfrm>
            <a:prstGeom prst="rightArrow">
              <a:avLst>
                <a:gd name="adj1" fmla="val 50000"/>
                <a:gd name="adj2" fmla="val 241441"/>
              </a:avLst>
            </a:prstGeom>
            <a:gradFill rotWithShape="0">
              <a:gsLst>
                <a:gs pos="0">
                  <a:schemeClr val="folHlink">
                    <a:gamma/>
                    <a:tint val="18039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5" name="Rectangle 7"/>
            <p:cNvSpPr>
              <a:spLocks noChangeArrowheads="1"/>
            </p:cNvSpPr>
            <p:nvPr/>
          </p:nvSpPr>
          <p:spPr bwMode="auto">
            <a:xfrm>
              <a:off x="2051542" y="2549622"/>
              <a:ext cx="1103863" cy="590949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lang="en-US" altLang="ko-KR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Embedded </a:t>
              </a:r>
            </a:p>
            <a:p>
              <a:pPr algn="ctr" ea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lang="en-US" altLang="ko-KR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Coding </a:t>
              </a: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Standard</a:t>
              </a:r>
            </a:p>
            <a:p>
              <a:pPr algn="ctr" ea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(MISRA etc.)</a:t>
              </a:r>
              <a:endPara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6" name="Rectangle 8"/>
            <p:cNvSpPr>
              <a:spLocks noChangeArrowheads="1"/>
            </p:cNvSpPr>
            <p:nvPr/>
          </p:nvSpPr>
          <p:spPr bwMode="auto">
            <a:xfrm>
              <a:off x="3354713" y="2549622"/>
              <a:ext cx="1103863" cy="590949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lang="en-US" altLang="ko-KR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Run-time</a:t>
              </a:r>
            </a:p>
            <a:p>
              <a:pPr algn="ctr" ea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Error</a:t>
              </a:r>
            </a:p>
            <a:p>
              <a:pPr algn="ctr" ea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(CWE-658, etc.)</a:t>
              </a:r>
              <a:endPara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7" name="Rectangle 14"/>
            <p:cNvSpPr>
              <a:spLocks noChangeArrowheads="1"/>
            </p:cNvSpPr>
            <p:nvPr/>
          </p:nvSpPr>
          <p:spPr bwMode="auto">
            <a:xfrm>
              <a:off x="4642553" y="2549622"/>
              <a:ext cx="1103863" cy="590949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Security</a:t>
              </a:r>
            </a:p>
            <a:p>
              <a:pPr algn="ctr" ea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Vulnerability</a:t>
              </a:r>
            </a:p>
            <a:p>
              <a:pPr algn="ctr" ea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(CWE List)</a:t>
              </a:r>
              <a:endPara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8" name="Rectangle 17"/>
            <p:cNvSpPr>
              <a:spLocks noChangeArrowheads="1"/>
            </p:cNvSpPr>
            <p:nvPr/>
          </p:nvSpPr>
          <p:spPr bwMode="auto">
            <a:xfrm>
              <a:off x="5999384" y="2541395"/>
              <a:ext cx="1103863" cy="590949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46800" rIns="36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latin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kumimoji="1"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Code Defect</a:t>
              </a:r>
            </a:p>
            <a:p>
              <a:pPr algn="ctr" eaLnBrk="1" latinLnBrk="1" hangingPunct="1">
                <a:spcBef>
                  <a:spcPts val="0"/>
                </a:spcBef>
                <a:buClr>
                  <a:srgbClr val="CC0066"/>
                </a:buClr>
              </a:pPr>
              <a:r>
                <a:rPr kumimoji="1"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Repository</a:t>
              </a:r>
              <a:endParaRPr kumimoji="1"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9" name="Rectangle 18"/>
            <p:cNvSpPr>
              <a:spLocks noChangeArrowheads="1"/>
            </p:cNvSpPr>
            <p:nvPr/>
          </p:nvSpPr>
          <p:spPr bwMode="auto">
            <a:xfrm>
              <a:off x="5834820" y="3479237"/>
              <a:ext cx="1649042" cy="296160"/>
            </a:xfrm>
            <a:prstGeom prst="rect">
              <a:avLst/>
            </a:prstGeom>
            <a:solidFill>
              <a:srgbClr val="D2E2FE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  <a:buClr>
                  <a:srgbClr val="CC0066"/>
                </a:buClr>
              </a:pPr>
              <a:r>
                <a:rPr lang="en-US" altLang="ko-KR" dirty="0" smtClean="0">
                  <a:solidFill>
                    <a:srgbClr val="7D001B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RESORT Dashboard</a:t>
              </a:r>
              <a:endParaRPr kumimoji="1"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grpSp>
          <p:nvGrpSpPr>
            <p:cNvPr id="110" name="Group 46"/>
            <p:cNvGrpSpPr>
              <a:grpSpLocks/>
            </p:cNvGrpSpPr>
            <p:nvPr/>
          </p:nvGrpSpPr>
          <p:grpSpPr bwMode="auto">
            <a:xfrm>
              <a:off x="2296845" y="3820645"/>
              <a:ext cx="4538102" cy="248171"/>
              <a:chOff x="1323" y="1649"/>
              <a:chExt cx="3552" cy="284"/>
            </a:xfrm>
          </p:grpSpPr>
          <p:sp>
            <p:nvSpPr>
              <p:cNvPr id="136" name="AutoShape 11"/>
              <p:cNvSpPr>
                <a:spLocks noChangeArrowheads="1"/>
              </p:cNvSpPr>
              <p:nvPr/>
            </p:nvSpPr>
            <p:spPr bwMode="auto">
              <a:xfrm>
                <a:off x="1323" y="1649"/>
                <a:ext cx="480" cy="284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>
                  <a:defRPr/>
                </a:pPr>
                <a:endParaRPr lang="ko-KR" altLang="en-US" sz="1200"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37" name="AutoShape 12"/>
              <p:cNvSpPr>
                <a:spLocks noChangeArrowheads="1"/>
              </p:cNvSpPr>
              <p:nvPr/>
            </p:nvSpPr>
            <p:spPr bwMode="auto">
              <a:xfrm>
                <a:off x="2343" y="1649"/>
                <a:ext cx="480" cy="284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>
                  <a:defRPr/>
                </a:pPr>
                <a:endParaRPr lang="ko-KR" altLang="en-US" sz="1200"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38" name="AutoShape 15"/>
              <p:cNvSpPr>
                <a:spLocks noChangeArrowheads="1"/>
              </p:cNvSpPr>
              <p:nvPr/>
            </p:nvSpPr>
            <p:spPr bwMode="auto">
              <a:xfrm>
                <a:off x="3351" y="1649"/>
                <a:ext cx="480" cy="284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>
                  <a:defRPr/>
                </a:pPr>
                <a:endParaRPr lang="ko-KR" altLang="en-US" sz="1200"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39" name="AutoShape 19"/>
              <p:cNvSpPr>
                <a:spLocks noChangeArrowheads="1"/>
              </p:cNvSpPr>
              <p:nvPr/>
            </p:nvSpPr>
            <p:spPr bwMode="auto">
              <a:xfrm>
                <a:off x="4395" y="1649"/>
                <a:ext cx="480" cy="284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/>
              <a:lstStyle/>
              <a:p>
                <a:pPr>
                  <a:defRPr/>
                </a:pPr>
                <a:endParaRPr lang="ko-KR" altLang="en-US" sz="1200"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  <p:grpSp>
          <p:nvGrpSpPr>
            <p:cNvPr id="111" name="Group 52"/>
            <p:cNvGrpSpPr>
              <a:grpSpLocks/>
            </p:cNvGrpSpPr>
            <p:nvPr/>
          </p:nvGrpSpPr>
          <p:grpSpPr bwMode="auto">
            <a:xfrm>
              <a:off x="2294290" y="3163881"/>
              <a:ext cx="4538102" cy="248172"/>
              <a:chOff x="1321" y="1479"/>
              <a:chExt cx="3552" cy="285"/>
            </a:xfrm>
          </p:grpSpPr>
          <p:sp>
            <p:nvSpPr>
              <p:cNvPr id="119" name="AutoShape 48"/>
              <p:cNvSpPr>
                <a:spLocks noChangeArrowheads="1"/>
              </p:cNvSpPr>
              <p:nvPr/>
            </p:nvSpPr>
            <p:spPr bwMode="auto">
              <a:xfrm rot="10800000">
                <a:off x="4393" y="1479"/>
                <a:ext cx="480" cy="283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18185E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lIns="90000" tIns="46800" rIns="90000" bIns="46800" anchor="ctr"/>
              <a:lstStyle/>
              <a:p>
                <a:pPr>
                  <a:defRPr/>
                </a:pPr>
                <a:endParaRPr lang="ko-KR" altLang="en-US" sz="1200"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20" name="AutoShape 49"/>
              <p:cNvSpPr>
                <a:spLocks noChangeArrowheads="1"/>
              </p:cNvSpPr>
              <p:nvPr/>
            </p:nvSpPr>
            <p:spPr bwMode="auto">
              <a:xfrm rot="10800000">
                <a:off x="3350" y="1479"/>
                <a:ext cx="480" cy="283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18185E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lIns="90000" tIns="46800" rIns="90000" bIns="46800" anchor="ctr"/>
              <a:lstStyle/>
              <a:p>
                <a:pPr>
                  <a:defRPr/>
                </a:pPr>
                <a:endParaRPr lang="ko-KR" altLang="en-US" sz="1200"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21" name="AutoShape 50"/>
              <p:cNvSpPr>
                <a:spLocks noChangeArrowheads="1"/>
              </p:cNvSpPr>
              <p:nvPr/>
            </p:nvSpPr>
            <p:spPr bwMode="auto">
              <a:xfrm rot="10800000">
                <a:off x="2346" y="1481"/>
                <a:ext cx="480" cy="283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18185E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lIns="90000" tIns="46800" rIns="90000" bIns="46800" anchor="ctr"/>
              <a:lstStyle/>
              <a:p>
                <a:pPr>
                  <a:defRPr/>
                </a:pPr>
                <a:endParaRPr lang="ko-KR" altLang="en-US" sz="1200"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35" name="AutoShape 51"/>
              <p:cNvSpPr>
                <a:spLocks noChangeArrowheads="1"/>
              </p:cNvSpPr>
              <p:nvPr/>
            </p:nvSpPr>
            <p:spPr bwMode="auto">
              <a:xfrm rot="10800000">
                <a:off x="1321" y="1481"/>
                <a:ext cx="480" cy="283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18185E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lIns="90000" tIns="46800" rIns="90000" bIns="46800" anchor="ctr"/>
              <a:lstStyle/>
              <a:p>
                <a:pPr>
                  <a:defRPr/>
                </a:pPr>
                <a:endParaRPr lang="ko-KR" altLang="en-US" sz="1200"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  <p:sp>
          <p:nvSpPr>
            <p:cNvPr id="112" name="AutoShape 57"/>
            <p:cNvSpPr>
              <a:spLocks noChangeArrowheads="1"/>
            </p:cNvSpPr>
            <p:nvPr/>
          </p:nvSpPr>
          <p:spPr bwMode="auto">
            <a:xfrm>
              <a:off x="1794741" y="4061962"/>
              <a:ext cx="5910264" cy="725319"/>
            </a:xfrm>
            <a:prstGeom prst="rightArrow">
              <a:avLst>
                <a:gd name="adj1" fmla="val 50000"/>
                <a:gd name="adj2" fmla="val 241441"/>
              </a:avLst>
            </a:prstGeom>
            <a:gradFill rotWithShape="0">
              <a:gsLst>
                <a:gs pos="0">
                  <a:schemeClr val="folHlink">
                    <a:gamma/>
                    <a:tint val="18039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13" name="Rectangle 58"/>
            <p:cNvSpPr>
              <a:spLocks noChangeArrowheads="1"/>
            </p:cNvSpPr>
            <p:nvPr/>
          </p:nvSpPr>
          <p:spPr bwMode="auto">
            <a:xfrm>
              <a:off x="2051542" y="4104467"/>
              <a:ext cx="1103863" cy="590950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Reliability</a:t>
              </a:r>
              <a:endParaRPr kumimoji="1"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14" name="Rectangle 59"/>
            <p:cNvSpPr>
              <a:spLocks noChangeArrowheads="1"/>
            </p:cNvSpPr>
            <p:nvPr/>
          </p:nvSpPr>
          <p:spPr bwMode="auto">
            <a:xfrm>
              <a:off x="3354713" y="4104467"/>
              <a:ext cx="1103863" cy="590950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Safety</a:t>
              </a:r>
              <a:endParaRPr kumimoji="1"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15" name="Rectangle 60"/>
            <p:cNvSpPr>
              <a:spLocks noChangeArrowheads="1"/>
            </p:cNvSpPr>
            <p:nvPr/>
          </p:nvSpPr>
          <p:spPr bwMode="auto">
            <a:xfrm>
              <a:off x="4642553" y="4104467"/>
              <a:ext cx="1103863" cy="590950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Security</a:t>
              </a:r>
              <a:endParaRPr kumimoji="1"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18" name="직사각형 8605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8165" y="3006378"/>
              <a:ext cx="587738" cy="381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" name="Rectangle 61"/>
            <p:cNvSpPr>
              <a:spLocks noChangeArrowheads="1"/>
            </p:cNvSpPr>
            <p:nvPr/>
          </p:nvSpPr>
          <p:spPr bwMode="auto">
            <a:xfrm>
              <a:off x="5999384" y="4096240"/>
              <a:ext cx="1103863" cy="590950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>
              <a:lvl1pPr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1pPr>
              <a:lvl2pPr marL="742950" indent="-28575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2pPr>
              <a:lvl3pPr marL="11430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3pPr>
              <a:lvl4pPr marL="16002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4pPr>
              <a:lvl5pPr marL="2057400" indent="-228600" eaLnBrk="0" hangingPunct="0"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Times New Roman" pitchFamily="18" charset="0"/>
                  <a:ea typeface="굴림체" pitchFamily="49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Code</a:t>
              </a:r>
              <a:r>
                <a:rPr lang="ko-KR" altLang="en-US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Defect</a:t>
              </a:r>
              <a:endPara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  <a:p>
              <a:pPr algn="ctr" eaLnBrk="1" hangingPunct="1">
                <a:spcBef>
                  <a:spcPct val="20000"/>
                </a:spcBef>
                <a:buClr>
                  <a:srgbClr val="CC0066"/>
                </a:buClr>
              </a:pPr>
              <a:r>
                <a:rPr lang="en-US" altLang="ko-KR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Analysis</a:t>
              </a:r>
              <a:endPara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pic>
          <p:nvPicPr>
            <p:cNvPr id="117" name="Picture 46"/>
            <p:cNvPicPr>
              <a:picLocks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15772">
              <a:off x="6959134" y="3809922"/>
              <a:ext cx="446276" cy="44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40" name="한쪽 모서리는 잘리고 다른 쪽 모서리는 둥근 사각형 139"/>
          <p:cNvSpPr/>
          <p:nvPr/>
        </p:nvSpPr>
        <p:spPr>
          <a:xfrm>
            <a:off x="1944365" y="6777574"/>
            <a:ext cx="2736137" cy="295200"/>
          </a:xfrm>
          <a:prstGeom prst="snipRoundRect">
            <a:avLst/>
          </a:prstGeom>
          <a:solidFill>
            <a:srgbClr val="D2E2F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altLang="ko-KR" sz="1350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Web Dashboard</a:t>
            </a:r>
            <a:endParaRPr lang="ko-KR" altLang="en-US" sz="135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41" name="직선 연결선 140"/>
          <p:cNvCxnSpPr/>
          <p:nvPr/>
        </p:nvCxnSpPr>
        <p:spPr>
          <a:xfrm>
            <a:off x="1944366" y="7100780"/>
            <a:ext cx="5184576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4"/>
          <p:cNvSpPr txBox="1">
            <a:spLocks noChangeArrowheads="1"/>
          </p:cNvSpPr>
          <p:nvPr/>
        </p:nvSpPr>
        <p:spPr bwMode="auto">
          <a:xfrm>
            <a:off x="1656333" y="7065606"/>
            <a:ext cx="5811302" cy="47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6762" tIns="53382" rIns="106762" bIns="53382" numCol="1" anchor="t" anchorCtr="0" compatLnSpc="1">
            <a:prstTxWarp prst="textNoShape">
              <a:avLst/>
            </a:prstTxWarp>
          </a:bodyPr>
          <a:lstStyle>
            <a:lvl1pPr marL="95250" indent="-952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3900" indent="-2476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12838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3pPr>
            <a:lvl4pPr marL="1501775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4pPr>
            <a:lvl5pPr marL="1890713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5pPr>
            <a:lvl6pPr marL="23479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6pPr>
            <a:lvl7pPr marL="28051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7pPr>
            <a:lvl8pPr marL="32623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8pPr>
            <a:lvl9pPr marL="37195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24663" lvl="1" indent="-106166" eaLnBrk="1" hangingPunct="1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Code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Defect Analysis &amp;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Statistics: </a:t>
            </a:r>
            <a:r>
              <a:rPr kumimoji="0" lang="en-US" altLang="ko-KR" sz="1200" kern="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Assessment of  Rule </a:t>
            </a:r>
            <a:r>
              <a:rPr kumimoji="0"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Compliance, etc. </a:t>
            </a:r>
            <a:endParaRPr lang="en-US" altLang="ko-KR" sz="1200" kern="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424663" lvl="1" indent="-106166" eaLnBrk="1" hangingPunct="1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Code Defect Exception T</a:t>
            </a:r>
            <a:r>
              <a:rPr lang="en-US" altLang="ko-KR" sz="1200" kern="0" dirty="0" smtClean="0">
                <a:latin typeface="맑은 고딕" pitchFamily="50" charset="-127"/>
                <a:ea typeface="맑은 고딕" pitchFamily="50" charset="-127"/>
              </a:rPr>
              <a:t>ransaction: </a:t>
            </a: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Request &amp; Acknowledgment</a:t>
            </a:r>
            <a:endParaRPr lang="en-US" altLang="ko-KR" sz="1200" kern="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15079">
            <a:off x="6213088" y="9571882"/>
            <a:ext cx="1338581" cy="825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2157" y="9919146"/>
            <a:ext cx="184048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We 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are looking for </a:t>
            </a:r>
            <a:r>
              <a:rPr lang="en-US" altLang="ko-KR" sz="13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software sales and business partners.</a:t>
            </a:r>
            <a:endParaRPr lang="ko-KR" altLang="en-US" sz="13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한쪽 모서리는 잘리고 다른 쪽 모서리는 둥근 사각형 70"/>
          <p:cNvSpPr/>
          <p:nvPr/>
        </p:nvSpPr>
        <p:spPr>
          <a:xfrm>
            <a:off x="1944364" y="6201510"/>
            <a:ext cx="2736138" cy="288000"/>
          </a:xfrm>
          <a:prstGeom prst="snipRoundRect">
            <a:avLst/>
          </a:prstGeom>
          <a:solidFill>
            <a:srgbClr val="D2E2FE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altLang="ko-KR" sz="135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Function</a:t>
            </a:r>
            <a:r>
              <a:rPr lang="ko-KR" altLang="en-US" sz="135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35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Point</a:t>
            </a:r>
            <a:endParaRPr lang="ko-KR" altLang="en-US" sz="135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1944365" y="6524780"/>
            <a:ext cx="5184576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4"/>
          <p:cNvSpPr txBox="1">
            <a:spLocks noChangeArrowheads="1"/>
          </p:cNvSpPr>
          <p:nvPr/>
        </p:nvSpPr>
        <p:spPr bwMode="auto">
          <a:xfrm>
            <a:off x="1656333" y="6489542"/>
            <a:ext cx="5811302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6762" tIns="53382" rIns="106762" bIns="53382" numCol="1" anchor="t" anchorCtr="0" compatLnSpc="1">
            <a:prstTxWarp prst="textNoShape">
              <a:avLst/>
            </a:prstTxWarp>
          </a:bodyPr>
          <a:lstStyle>
            <a:lvl1pPr marL="95250" indent="-952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3900" indent="-247650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12838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3pPr>
            <a:lvl4pPr marL="1501775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4pPr>
            <a:lvl5pPr marL="1890713" indent="-198438" algn="l" defTabSz="793750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5pPr>
            <a:lvl6pPr marL="23479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6pPr>
            <a:lvl7pPr marL="28051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7pPr>
            <a:lvl8pPr marL="32623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8pPr>
            <a:lvl9pPr marL="3719513" indent="-198438" algn="l" defTabSz="793750" rtl="0" fontAlgn="base" latinLnBrk="1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24663" lvl="1" indent="-106166" eaLnBrk="1" hangingPunct="1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en-US" altLang="ko-KR" sz="12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Java Function Point Counting based on IFPUG </a:t>
            </a:r>
            <a:endParaRPr lang="en-US" altLang="ko-KR" sz="1200" kern="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75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866" y="3566419"/>
            <a:ext cx="1108139" cy="1528191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821" y="5958706"/>
            <a:ext cx="1547444" cy="1043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31064</TotalTime>
  <Words>371</Words>
  <Application>Microsoft Office PowerPoint</Application>
  <PresentationFormat>사용자 지정</PresentationFormat>
  <Paragraphs>77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기본 디자인</vt:lpstr>
      <vt:lpstr>RESORT Static Analysis Toolset</vt:lpstr>
    </vt:vector>
  </TitlesOfParts>
  <Company>(주)소프트4소프트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이헌기</dc:creator>
  <cp:lastModifiedBy>Soft4Soft</cp:lastModifiedBy>
  <cp:revision>887</cp:revision>
  <cp:lastPrinted>2020-01-21T06:25:05Z</cp:lastPrinted>
  <dcterms:created xsi:type="dcterms:W3CDTF">2002-05-02T05:02:15Z</dcterms:created>
  <dcterms:modified xsi:type="dcterms:W3CDTF">2020-04-01T23:33:01Z</dcterms:modified>
</cp:coreProperties>
</file>